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548" r:id="rId2"/>
    <p:sldId id="641" r:id="rId3"/>
    <p:sldId id="642" r:id="rId4"/>
    <p:sldId id="549" r:id="rId5"/>
    <p:sldId id="643" r:id="rId6"/>
    <p:sldId id="669" r:id="rId7"/>
    <p:sldId id="678" r:id="rId8"/>
    <p:sldId id="616" r:id="rId9"/>
    <p:sldId id="645" r:id="rId10"/>
    <p:sldId id="646" r:id="rId11"/>
    <p:sldId id="617" r:id="rId12"/>
    <p:sldId id="542" r:id="rId13"/>
    <p:sldId id="648" r:id="rId14"/>
    <p:sldId id="644" r:id="rId15"/>
    <p:sldId id="647" r:id="rId16"/>
    <p:sldId id="635" r:id="rId17"/>
    <p:sldId id="517" r:id="rId18"/>
    <p:sldId id="636" r:id="rId19"/>
    <p:sldId id="634" r:id="rId20"/>
    <p:sldId id="580" r:id="rId21"/>
    <p:sldId id="581" r:id="rId22"/>
    <p:sldId id="582" r:id="rId23"/>
    <p:sldId id="637" r:id="rId24"/>
    <p:sldId id="638" r:id="rId25"/>
    <p:sldId id="585" r:id="rId26"/>
    <p:sldId id="649" r:id="rId27"/>
    <p:sldId id="650" r:id="rId28"/>
    <p:sldId id="651" r:id="rId29"/>
    <p:sldId id="652" r:id="rId30"/>
    <p:sldId id="653" r:id="rId31"/>
    <p:sldId id="619" r:id="rId32"/>
    <p:sldId id="654" r:id="rId33"/>
    <p:sldId id="657" r:id="rId34"/>
    <p:sldId id="658" r:id="rId35"/>
    <p:sldId id="659" r:id="rId36"/>
    <p:sldId id="660" r:id="rId37"/>
    <p:sldId id="655" r:id="rId38"/>
    <p:sldId id="620" r:id="rId39"/>
    <p:sldId id="663" r:id="rId40"/>
    <p:sldId id="664" r:id="rId41"/>
    <p:sldId id="621" r:id="rId42"/>
    <p:sldId id="661" r:id="rId43"/>
    <p:sldId id="622" r:id="rId44"/>
    <p:sldId id="670" r:id="rId45"/>
    <p:sldId id="666" r:id="rId46"/>
    <p:sldId id="662" r:id="rId47"/>
    <p:sldId id="667" r:id="rId48"/>
    <p:sldId id="639" r:id="rId49"/>
    <p:sldId id="610" r:id="rId50"/>
    <p:sldId id="674" r:id="rId51"/>
    <p:sldId id="675" r:id="rId52"/>
    <p:sldId id="676" r:id="rId53"/>
    <p:sldId id="677" r:id="rId54"/>
    <p:sldId id="671" r:id="rId55"/>
    <p:sldId id="668" r:id="rId56"/>
    <p:sldId id="672" r:id="rId57"/>
    <p:sldId id="673" r:id="rId58"/>
    <p:sldId id="614" r:id="rId59"/>
    <p:sldId id="683" r:id="rId60"/>
    <p:sldId id="679" r:id="rId61"/>
    <p:sldId id="680" r:id="rId62"/>
    <p:sldId id="615" r:id="rId63"/>
    <p:sldId id="681" r:id="rId64"/>
    <p:sldId id="682" r:id="rId65"/>
    <p:sldId id="629" r:id="rId66"/>
    <p:sldId id="640" r:id="rId67"/>
    <p:sldId id="632" r:id="rId68"/>
    <p:sldId id="633" r:id="rId69"/>
    <p:sldId id="631" r:id="rId70"/>
    <p:sldId id="630" r:id="rId71"/>
    <p:sldId id="518" r:id="rId72"/>
    <p:sldId id="519" r:id="rId73"/>
    <p:sldId id="520" r:id="rId74"/>
    <p:sldId id="521" r:id="rId75"/>
    <p:sldId id="522" r:id="rId76"/>
    <p:sldId id="523" r:id="rId77"/>
    <p:sldId id="524" r:id="rId78"/>
    <p:sldId id="623" r:id="rId79"/>
    <p:sldId id="624" r:id="rId80"/>
    <p:sldId id="625" r:id="rId81"/>
    <p:sldId id="626" r:id="rId82"/>
    <p:sldId id="627" r:id="rId83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9900"/>
    <a:srgbClr val="FF9933"/>
    <a:srgbClr val="FF0000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4" autoAdjust="0"/>
    <p:restoredTop sz="62358" autoAdjust="0"/>
  </p:normalViewPr>
  <p:slideViewPr>
    <p:cSldViewPr snapToGrid="0" snapToObjects="1">
      <p:cViewPr varScale="1">
        <p:scale>
          <a:sx n="125" d="100"/>
          <a:sy n="125" d="100"/>
        </p:scale>
        <p:origin x="472" y="168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9.wmf"/><Relationship Id="rId4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14DC4F07-1C64-43E1-BE81-AC5D56BD9E9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AAAADDD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Stochastic</a:t>
            </a:r>
            <a:r>
              <a:rPr lang="de-DE" dirty="0"/>
              <a:t> vs. </a:t>
            </a:r>
            <a:r>
              <a:rPr lang="de-DE" dirty="0" err="1"/>
              <a:t>Deterministic</a:t>
            </a:r>
            <a:r>
              <a:rPr lang="de-DE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3831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obsrve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7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Individual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1010000</a:t>
            </a:r>
          </a:p>
        </p:txBody>
      </p:sp>
    </p:spTree>
    <p:extLst>
      <p:ext uri="{BB962C8B-B14F-4D97-AF65-F5344CB8AC3E}">
        <p14:creationId xmlns:p14="http://schemas.microsoft.com/office/powerpoint/2010/main" val="157216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16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228169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17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18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100663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19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attendees</a:t>
            </a:r>
            <a:r>
              <a:rPr lang="de-DE" dirty="0"/>
              <a:t> </a:t>
            </a:r>
            <a:r>
              <a:rPr lang="de-DE" dirty="0" err="1"/>
              <a:t>decompose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Bernoulli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13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2657183-667E-4917-A637-EF98057BBDE4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individual </a:t>
            </a:r>
            <a:r>
              <a:rPr lang="de-DE" dirty="0" err="1"/>
              <a:t>and</a:t>
            </a:r>
            <a:r>
              <a:rPr lang="de-DE" dirty="0"/>
              <a:t> time </a:t>
            </a:r>
            <a:r>
              <a:rPr lang="de-DE" dirty="0" err="1"/>
              <a:t>specific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tables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5F508815-58AD-4E4E-B1A7-407B25ECC040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phi</a:t>
            </a:r>
            <a:r>
              <a:rPr lang="de-DE" dirty="0"/>
              <a:t>(1,2) 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2 </a:t>
            </a:r>
            <a:r>
              <a:rPr lang="de-DE" dirty="0" err="1"/>
              <a:t>and</a:t>
            </a:r>
            <a:r>
              <a:rPr lang="de-DE" dirty="0"/>
              <a:t> 3.</a:t>
            </a:r>
          </a:p>
          <a:p>
            <a:pPr eaLnBrk="1" hangingPunct="1">
              <a:buFontTx/>
              <a:buChar char="-"/>
            </a:pPr>
            <a:r>
              <a:rPr lang="de-DE" dirty="0"/>
              <a:t> This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on an </a:t>
            </a:r>
            <a:r>
              <a:rPr lang="de-DE" dirty="0" err="1"/>
              <a:t>interval</a:t>
            </a:r>
            <a:r>
              <a:rPr lang="de-DE" dirty="0"/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D250310-C57A-497A-BB4C-E4D77AA0F696}" type="slidenum">
              <a:rPr lang="de-DE" sz="1200"/>
              <a:pPr algn="r" eaLnBrk="1" hangingPunct="1"/>
              <a:t>22</a:t>
            </a:fld>
            <a:endParaRPr lang="de-D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829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23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, so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individual.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consequence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occasion</a:t>
            </a:r>
            <a:r>
              <a:rPr lang="de-DE" dirty="0"/>
              <a:t> 2.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individual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p1,2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</a:t>
            </a:r>
            <a:r>
              <a:rPr lang="de-DE" dirty="0" err="1"/>
              <a:t>occasion</a:t>
            </a:r>
            <a:r>
              <a:rPr lang="de-DE" dirty="0"/>
              <a:t> 2. </a:t>
            </a:r>
          </a:p>
        </p:txBody>
      </p:sp>
    </p:spTree>
    <p:extLst>
      <p:ext uri="{BB962C8B-B14F-4D97-AF65-F5344CB8AC3E}">
        <p14:creationId xmlns:p14="http://schemas.microsoft.com/office/powerpoint/2010/main" val="4752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24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individual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time 3 </a:t>
            </a:r>
            <a:r>
              <a:rPr lang="de-DE" dirty="0" err="1"/>
              <a:t>and</a:t>
            </a:r>
            <a:r>
              <a:rPr lang="de-DE" dirty="0"/>
              <a:t> so on.</a:t>
            </a:r>
          </a:p>
        </p:txBody>
      </p:sp>
    </p:spTree>
    <p:extLst>
      <p:ext uri="{BB962C8B-B14F-4D97-AF65-F5344CB8AC3E}">
        <p14:creationId xmlns:p14="http://schemas.microsoft.com/office/powerpoint/2010/main" val="424764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25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26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93905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27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13796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28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73504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29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34255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30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75731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49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50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5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51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50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52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080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53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959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51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44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56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67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57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426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034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271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  <p:extLst>
      <p:ext uri="{BB962C8B-B14F-4D97-AF65-F5344CB8AC3E}">
        <p14:creationId xmlns:p14="http://schemas.microsoft.com/office/powerpoint/2010/main" val="120148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945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7338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224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683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230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BDDA26BB-40E7-42D1-B833-BCA790609BBC}" type="slidenum">
              <a:rPr lang="de-DE" sz="1200" smtClean="0"/>
              <a:pPr eaLnBrk="1" hangingPunct="1"/>
              <a:t>71</a:t>
            </a:fld>
            <a:endParaRPr lang="de-DE" sz="1200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97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DA200E24-83E9-44CE-9D0E-3C1D2DF1A8C5}" type="slidenum">
              <a:rPr lang="de-DE" sz="1200" smtClean="0"/>
              <a:pPr eaLnBrk="1" hangingPunct="1"/>
              <a:t>72</a:t>
            </a:fld>
            <a:endParaRPr lang="de-DE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D0C6DD6-FC6E-4A26-9A6C-EEF138D9670A}" type="slidenum">
              <a:rPr lang="de-DE" sz="1200" smtClean="0"/>
              <a:pPr eaLnBrk="1" hangingPunct="1"/>
              <a:t>73</a:t>
            </a:fld>
            <a:endParaRPr lang="de-DE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3AD43149-FCB1-43D4-BDE7-554CA53DF81A}" type="slidenum">
              <a:rPr lang="de-DE" sz="1200" smtClean="0"/>
              <a:pPr eaLnBrk="1" hangingPunct="1"/>
              <a:t>74</a:t>
            </a:fld>
            <a:endParaRPr lang="de-DE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CF28771E-EE7A-42C9-978C-F518B40BC5C6}" type="slidenum">
              <a:rPr lang="de-DE" sz="1200" smtClean="0"/>
              <a:pPr eaLnBrk="1" hangingPunct="1"/>
              <a:t>75</a:t>
            </a:fld>
            <a:endParaRPr lang="de-DE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6361E3F-88B1-433B-8C45-EA03C1450CF9}" type="slidenum">
              <a:rPr lang="de-DE" sz="1200" smtClean="0"/>
              <a:pPr eaLnBrk="1" hangingPunct="1"/>
              <a:t>76</a:t>
            </a:fld>
            <a:endParaRPr lang="de-DE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0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560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Courtesy</a:t>
            </a:r>
            <a:r>
              <a:rPr lang="fr-FR" dirty="0"/>
              <a:t> Jose </a:t>
            </a:r>
            <a:r>
              <a:rPr lang="fr-FR" dirty="0" err="1"/>
              <a:t>Lahoz-Monfort</a:t>
            </a:r>
            <a:r>
              <a:rPr lang="fr-FR" dirty="0"/>
              <a:t> &amp; Sarah </a:t>
            </a:r>
            <a:r>
              <a:rPr lang="fr-FR" dirty="0" err="1"/>
              <a:t>Wanless</a:t>
            </a:r>
            <a:endParaRPr lang="fr-FR" dirty="0"/>
          </a:p>
          <a:p>
            <a:r>
              <a:rPr lang="fr-FR" dirty="0"/>
              <a:t>Common guillemots</a:t>
            </a:r>
          </a:p>
          <a:p>
            <a:r>
              <a:rPr lang="fr-FR" dirty="0"/>
              <a:t>Isle of May in Scotland</a:t>
            </a:r>
          </a:p>
          <a:p>
            <a:r>
              <a:rPr lang="fr-FR" dirty="0"/>
              <a:t>https://</a:t>
            </a:r>
            <a:r>
              <a:rPr lang="fr-FR" dirty="0" err="1"/>
              <a:t>bit.ly</a:t>
            </a:r>
            <a:r>
              <a:rPr lang="fr-FR" dirty="0"/>
              <a:t>/390ABBu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12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sz="2400" dirty="0"/>
              <a:t>The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wish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had</a:t>
            </a:r>
            <a:r>
              <a:rPr lang="de-DE" sz="2400" dirty="0"/>
              <a:t>.</a:t>
            </a:r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/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png"/><Relationship Id="rId5" Type="http://schemas.openxmlformats.org/officeDocument/2006/relationships/image" Target="../media/image28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11" Type="http://schemas.openxmlformats.org/officeDocument/2006/relationships/image" Target="../media/image34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4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5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6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6645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Estimation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of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survival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probabilities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using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data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endParaRPr lang="en-GB" sz="32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97995" y="5029608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… also </a:t>
            </a:r>
            <a:r>
              <a:rPr lang="de-CH" b="1" i="1" dirty="0" err="1">
                <a:latin typeface="Calibri" panose="020F0502020204030204" pitchFamily="34" charset="0"/>
              </a:rPr>
              <a:t>genetic</a:t>
            </a:r>
            <a:r>
              <a:rPr lang="de-CH" b="1" i="1" dirty="0">
                <a:latin typeface="Calibri" panose="020F0502020204030204" pitchFamily="34" charset="0"/>
              </a:rPr>
              <a:t> &amp; </a:t>
            </a:r>
            <a:r>
              <a:rPr lang="de-CH" b="1" i="1" dirty="0" err="1">
                <a:latin typeface="Calibri" panose="020F0502020204030204" pitchFamily="34" charset="0"/>
              </a:rPr>
              <a:t>acoustic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2623925"/>
            <a:ext cx="4916804" cy="30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75284" y="140018"/>
            <a:ext cx="8546293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>
                <a:latin typeface="Calibri" pitchFamily="34" charset="0"/>
              </a:rPr>
              <a:t>Individual </a:t>
            </a:r>
            <a:r>
              <a:rPr lang="de-DE" sz="2800" b="1" kern="0" dirty="0" err="1">
                <a:latin typeface="Calibri" pitchFamily="34" charset="0"/>
              </a:rPr>
              <a:t>capture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histories</a:t>
            </a:r>
            <a:r>
              <a:rPr lang="de-DE" sz="2800" b="1" kern="0" dirty="0">
                <a:latin typeface="Calibri" pitchFamily="34" charset="0"/>
              </a:rPr>
              <a:t> – longitudinal </a:t>
            </a:r>
            <a:r>
              <a:rPr lang="de-DE" sz="2800" b="1" kern="0" dirty="0" err="1">
                <a:latin typeface="Calibri" pitchFamily="34" charset="0"/>
              </a:rPr>
              <a:t>monitoring</a:t>
            </a:r>
            <a:endParaRPr lang="en-GB" sz="2800" b="1" kern="0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4" y="788671"/>
            <a:ext cx="6839102" cy="17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6" y="3754745"/>
            <a:ext cx="1075334" cy="190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80" y="2618902"/>
            <a:ext cx="1540840" cy="150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2C34D-778E-8845-9FE9-38A32C98A608}"/>
              </a:ext>
            </a:extLst>
          </p:cNvPr>
          <p:cNvSpPr/>
          <p:nvPr/>
        </p:nvSpPr>
        <p:spPr>
          <a:xfrm>
            <a:off x="6710840" y="5051762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S. </a:t>
            </a:r>
            <a:r>
              <a:rPr lang="fr-FR" sz="1400" dirty="0" err="1"/>
              <a:t>Wanless</a:t>
            </a:r>
            <a:r>
              <a:rPr lang="fr-FR" sz="1400" dirty="0"/>
              <a:t>, J. </a:t>
            </a:r>
            <a:r>
              <a:rPr lang="fr-FR" sz="1400" dirty="0" err="1"/>
              <a:t>Lahoz-Monfort</a:t>
            </a:r>
            <a:r>
              <a:rPr lang="fr-FR" sz="1400" dirty="0"/>
              <a:t> </a:t>
            </a:r>
          </a:p>
          <a:p>
            <a:r>
              <a:rPr lang="fr-FR" sz="1400" dirty="0"/>
              <a:t>https://</a:t>
            </a:r>
            <a:r>
              <a:rPr lang="fr-FR" sz="1400" dirty="0" err="1"/>
              <a:t>bit.ly</a:t>
            </a:r>
            <a:r>
              <a:rPr lang="fr-FR" sz="1400" dirty="0"/>
              <a:t>/390ABBu</a:t>
            </a:r>
          </a:p>
        </p:txBody>
      </p:sp>
    </p:spTree>
    <p:extLst>
      <p:ext uri="{BB962C8B-B14F-4D97-AF65-F5344CB8AC3E}">
        <p14:creationId xmlns:p14="http://schemas.microsoft.com/office/powerpoint/2010/main" val="126120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8B682D9-717F-0C4A-85E3-A6E0247F848D}"/>
              </a:ext>
            </a:extLst>
          </p:cNvPr>
          <p:cNvSpPr txBox="1"/>
          <p:nvPr/>
        </p:nvSpPr>
        <p:spPr>
          <a:xfrm>
            <a:off x="3903097" y="4430425"/>
            <a:ext cx="320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</p:txBody>
      </p:sp>
    </p:spTree>
    <p:extLst>
      <p:ext uri="{BB962C8B-B14F-4D97-AF65-F5344CB8AC3E}">
        <p14:creationId xmlns:p14="http://schemas.microsoft.com/office/powerpoint/2010/main" val="217913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562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B20CBF8-9928-DE40-89BD-A6CF6462DA72}"/>
              </a:ext>
            </a:extLst>
          </p:cNvPr>
          <p:cNvSpPr txBox="1"/>
          <p:nvPr/>
        </p:nvSpPr>
        <p:spPr>
          <a:xfrm>
            <a:off x="3903097" y="4430425"/>
            <a:ext cx="35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Observations are: 1010000</a:t>
            </a:r>
          </a:p>
        </p:txBody>
      </p:sp>
    </p:spTree>
    <p:extLst>
      <p:ext uri="{BB962C8B-B14F-4D97-AF65-F5344CB8AC3E}">
        <p14:creationId xmlns:p14="http://schemas.microsoft.com/office/powerpoint/2010/main" val="28346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7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8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32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7407"/>
              </p:ext>
            </p:extLst>
          </p:nvPr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5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71573"/>
              </p:ext>
            </p:extLst>
          </p:nvPr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6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/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0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dead</a:t>
                </a:r>
                <a:r>
                  <a:rPr lang="fr-FR" dirty="0"/>
                  <a:t>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Bernoulli(0) </a:t>
                </a:r>
              </a:p>
              <a:p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0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certainty</a:t>
                </a:r>
                <a:r>
                  <a:rPr lang="fr-FR" dirty="0"/>
                  <a:t> (no zombies)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blipFill>
                <a:blip r:embed="rId8"/>
                <a:stretch>
                  <a:fillRect l="-2745" t="-12903" r="-1961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1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82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/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1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alive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 </a:t>
                </a:r>
              </a:p>
              <a:p>
                <a:r>
                  <a:rPr lang="fr-FR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hat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is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1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 = 0 </m:t>
                    </m:r>
                    <m:r>
                      <m:rPr>
                        <m:nor/>
                      </m:rPr>
                      <a:rPr lang="fr-FR" dirty="0"/>
                      <m:t>with</m:t>
                    </m:r>
                    <m:r>
                      <m:rPr>
                        <m:nor/>
                      </m:rPr>
                      <a:rPr lang="fr-FR" dirty="0"/>
                      <m:t> </m:t>
                    </m:r>
                    <m:r>
                      <m:rPr>
                        <m:nor/>
                      </m:rPr>
                      <a:rPr lang="fr-FR" dirty="0"/>
                      <m:t>prob</m:t>
                    </m:r>
                    <m:r>
                      <m:rPr>
                        <m:nor/>
                      </m:rPr>
                      <a:rPr lang="fr-FR" dirty="0"/>
                      <m:t> (1−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blipFill>
                <a:blip r:embed="rId8"/>
                <a:stretch>
                  <a:fillRect l="-2229" t="-8889" r="-12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99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669926" y="3444724"/>
            <a:ext cx="7902575" cy="1668198"/>
            <a:chOff x="422" y="2752"/>
            <a:chExt cx="4978" cy="1261"/>
          </a:xfrm>
        </p:grpSpPr>
        <p:sp>
          <p:nvSpPr>
            <p:cNvPr id="10248" name="Text Box 23"/>
            <p:cNvSpPr txBox="1">
              <a:spLocks noChangeArrowheads="1"/>
            </p:cNvSpPr>
            <p:nvPr/>
          </p:nvSpPr>
          <p:spPr bwMode="auto">
            <a:xfrm>
              <a:off x="422" y="2752"/>
              <a:ext cx="3433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2. 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corresponding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to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detection</a:t>
              </a:r>
              <a:endParaRPr lang="de-DE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10249" name="Object 25"/>
            <p:cNvGraphicFramePr>
              <a:graphicFrameLocks noChangeAspect="1"/>
            </p:cNvGraphicFramePr>
            <p:nvPr/>
          </p:nvGraphicFramePr>
          <p:xfrm>
            <a:off x="494" y="3064"/>
            <a:ext cx="1607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400" name="Equation" r:id="rId6" imgW="1625400" imgH="253800" progId="Equation.DSMT4">
                    <p:embed/>
                  </p:oleObj>
                </mc:Choice>
                <mc:Fallback>
                  <p:oleObj name="Equation" r:id="rId6" imgW="1625400" imgH="253800" progId="Equation.DSMT4">
                    <p:embed/>
                    <p:pic>
                      <p:nvPicPr>
                        <p:cNvPr id="1024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3064"/>
                          <a:ext cx="1607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Text Box 26"/>
            <p:cNvSpPr txBox="1">
              <a:spLocks noChangeArrowheads="1"/>
            </p:cNvSpPr>
            <p:nvPr/>
          </p:nvSpPr>
          <p:spPr bwMode="auto">
            <a:xfrm>
              <a:off x="422" y="3385"/>
              <a:ext cx="497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where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is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the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event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at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= 1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detected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 0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otherwise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recapture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at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t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01" name="Equation" r:id="rId8" imgW="571320" imgH="241200" progId="Equation.DSMT4">
                  <p:embed/>
                </p:oleObj>
              </mc:Choice>
              <mc:Fallback>
                <p:oleObj name="Equation" r:id="rId8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CD73D5D-FA07-CB48-9D9D-CF6E3A34F15B}"/>
              </a:ext>
            </a:extLst>
          </p:cNvPr>
          <p:cNvSpPr txBox="1"/>
          <p:nvPr/>
        </p:nvSpPr>
        <p:spPr>
          <a:xfrm>
            <a:off x="5974564" y="533599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/>
              <a:t>Royle</a:t>
            </a:r>
            <a:r>
              <a:rPr lang="fr-FR" sz="1800" dirty="0"/>
              <a:t> 2006, Gimenez et al. 2007</a:t>
            </a:r>
          </a:p>
        </p:txBody>
      </p:sp>
    </p:spTree>
    <p:extLst>
      <p:ext uri="{BB962C8B-B14F-4D97-AF65-F5344CB8AC3E}">
        <p14:creationId xmlns:p14="http://schemas.microsoft.com/office/powerpoint/2010/main" val="406140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4" name="Picture 14">
            <a:extLst>
              <a:ext uri="{FF2B5EF4-FFF2-40B4-BE49-F238E27FC236}">
                <a16:creationId xmlns:a16="http://schemas.microsoft.com/office/drawing/2014/main" id="{B14C1144-529F-F145-BA2B-02F825E96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8"/>
          <a:stretch/>
        </p:blipFill>
        <p:spPr bwMode="auto">
          <a:xfrm>
            <a:off x="-179649" y="2424902"/>
            <a:ext cx="10351739" cy="32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Photo Pic Saint-Loup (Hérault) - Philippe Crochet - Photographe de la  spéléologie et du monde minéral">
            <a:extLst>
              <a:ext uri="{FF2B5EF4-FFF2-40B4-BE49-F238E27FC236}">
                <a16:creationId xmlns:a16="http://schemas.microsoft.com/office/drawing/2014/main" id="{5E4C7B38-CF1E-B041-9C31-788900AA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04" y="-149738"/>
            <a:ext cx="4802459" cy="32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4" name="Picture 4">
            <a:extLst>
              <a:ext uri="{FF2B5EF4-FFF2-40B4-BE49-F238E27FC236}">
                <a16:creationId xmlns:a16="http://schemas.microsoft.com/office/drawing/2014/main" id="{69FA8432-4B77-DF41-9D7F-D44C429E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685" y="-133994"/>
            <a:ext cx="4543893" cy="302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6" name="Picture 6">
            <a:extLst>
              <a:ext uri="{FF2B5EF4-FFF2-40B4-BE49-F238E27FC236}">
                <a16:creationId xmlns:a16="http://schemas.microsoft.com/office/drawing/2014/main" id="{D856F329-AD78-264D-891D-4157E58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7" y="-149738"/>
            <a:ext cx="3584893" cy="26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0" name="Picture 10">
            <a:extLst>
              <a:ext uri="{FF2B5EF4-FFF2-40B4-BE49-F238E27FC236}">
                <a16:creationId xmlns:a16="http://schemas.microsoft.com/office/drawing/2014/main" id="{4FB2FC84-5266-2E4A-B0E6-28AE4EAF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289" y="2808758"/>
            <a:ext cx="4338373" cy="290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E36BF0-59FB-9B42-901D-9D2B40A731F5}"/>
              </a:ext>
            </a:extLst>
          </p:cNvPr>
          <p:cNvSpPr txBox="1"/>
          <p:nvPr/>
        </p:nvSpPr>
        <p:spPr>
          <a:xfrm>
            <a:off x="5674773" y="0"/>
            <a:ext cx="400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Montpellier and </a:t>
            </a:r>
            <a:r>
              <a:rPr lang="fr-FR" sz="2000" dirty="0" err="1">
                <a:solidFill>
                  <a:schemeClr val="bg1"/>
                </a:solidFill>
              </a:rPr>
              <a:t>its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charms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84336" name="Picture 16">
            <a:extLst>
              <a:ext uri="{FF2B5EF4-FFF2-40B4-BE49-F238E27FC236}">
                <a16:creationId xmlns:a16="http://schemas.microsoft.com/office/drawing/2014/main" id="{60C828F6-C5AA-6848-BDE9-94654C3E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85" y="2148963"/>
            <a:ext cx="4121396" cy="23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7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85877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7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7172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2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3172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6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12929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7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8197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7829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42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128181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43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221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059"/>
          <p:cNvGraphicFramePr>
            <a:graphicFrameLocks noChangeAspect="1"/>
          </p:cNvGraphicFramePr>
          <p:nvPr/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5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10242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6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8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9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7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6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7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  <p:graphicFrame>
        <p:nvGraphicFramePr>
          <p:cNvPr id="10" name="Object 2059">
            <a:extLst>
              <a:ext uri="{FF2B5EF4-FFF2-40B4-BE49-F238E27FC236}">
                <a16:creationId xmlns:a16="http://schemas.microsoft.com/office/drawing/2014/main" id="{6B6E877B-CC7A-584B-8A48-59ED162B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420530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8" name="Equation" r:id="rId10" imgW="1320480" imgH="1371600" progId="Equation.DSMT4">
                  <p:embed/>
                </p:oleObj>
              </mc:Choice>
              <mc:Fallback>
                <p:oleObj name="Equation" r:id="rId10" imgW="1320480" imgH="1371600" progId="Equation.DSMT4">
                  <p:embed/>
                  <p:pic>
                    <p:nvPicPr>
                      <p:cNvPr id="11266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60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891336"/>
              </p:ext>
            </p:extLst>
          </p:nvPr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50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97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52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18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6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846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00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70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4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6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:a16="http://schemas.microsoft.com/office/drawing/2014/main" id="{46EFC5D0-36EB-0A42-B96A-61185E6B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257" y="-98854"/>
            <a:ext cx="9844217" cy="59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18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8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90500" y="4357688"/>
            <a:ext cx="3622082" cy="461665"/>
          </a:xfrm>
          <a:prstGeom prst="rect">
            <a:avLst/>
          </a:prstGeom>
          <a:noFill/>
          <a:scene3d>
            <a:camera prst="orthographicFront">
              <a:rot lat="0" lon="0" rev="194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Same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story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for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detectability</a:t>
            </a:r>
            <a:endParaRPr lang="de-CH" dirty="0">
              <a:solidFill>
                <a:srgbClr val="0099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708774"/>
              </p:ext>
            </p:extLst>
          </p:nvPr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80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726656"/>
              </p:ext>
            </p:extLst>
          </p:nvPr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81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29963"/>
              </p:ext>
            </p:extLst>
          </p:nvPr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82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65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6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7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38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5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8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9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10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48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3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34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710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6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7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58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68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0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1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82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432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669925" y="4714875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phi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0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1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62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33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35128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3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089164"/>
              </p:ext>
            </p:extLst>
          </p:nvPr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4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83166"/>
              </p:ext>
            </p:extLst>
          </p:nvPr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25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21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7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8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9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0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800986"/>
              </p:ext>
            </p:extLst>
          </p:nvPr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4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669925" y="4714875"/>
            <a:ext cx="6112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(t in 1:n.occasions){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phi[t]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(0,1)}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3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32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33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924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325713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0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16198"/>
              </p:ext>
            </p:extLst>
          </p:nvPr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1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910549"/>
              </p:ext>
            </p:extLst>
          </p:nvPr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22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44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3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4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5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/>
        </p:nvGraphicFramePr>
        <p:xfrm>
          <a:off x="6397309" y="3687080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16" name="Equation" r:id="rId9" imgW="1841400" imgH="1371600" progId="Equation.DSMT4">
                  <p:embed/>
                </p:oleObj>
              </mc:Choice>
              <mc:Fallback>
                <p:oleObj name="Equation" r:id="rId9" imgW="1841400" imgH="1371600" progId="Equation.DSMT4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309" y="3687080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588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17814" y="129122"/>
            <a:ext cx="7108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Get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17814" y="129122"/>
            <a:ext cx="7108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Get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B28F83E-E27F-C44E-9593-DECEFF810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956053"/>
            <a:ext cx="842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Note: Same </a:t>
            </a:r>
            <a:r>
              <a:rPr lang="de-CH" dirty="0" err="1">
                <a:latin typeface="Calibri" pitchFamily="34" charset="0"/>
              </a:rPr>
              <a:t>idea</a:t>
            </a:r>
            <a:r>
              <a:rPr lang="de-CH" dirty="0">
                <a:latin typeface="Calibri" pitchFamily="34" charset="0"/>
              </a:rPr>
              <a:t> in, e.g., MARK, </a:t>
            </a:r>
            <a:r>
              <a:rPr lang="de-CH" dirty="0" err="1">
                <a:latin typeface="Calibri" pitchFamily="34" charset="0"/>
              </a:rPr>
              <a:t>unmarked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E-SURGE</a:t>
            </a:r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0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60864" y="129122"/>
            <a:ext cx="40222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Same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538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08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</a:t>
            </a:r>
            <a:r>
              <a:rPr lang="en-US" sz="14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</a:t>
            </a:r>
            <a:endParaRPr lang="en-US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recap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36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1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1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2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/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12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819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347" name="Text Box 19"/>
              <p:cNvSpPr txBox="1">
                <a:spLocks noChangeArrowheads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0" indent="0" eaLnBrk="1" hangingPunct="1">
                  <a:lnSpc>
                    <a:spcPct val="115000"/>
                  </a:lnSpc>
                </a:pPr>
                <a:r>
                  <a:rPr lang="de-CH" sz="2000" dirty="0">
                    <a:latin typeface="Calibri" pitchFamily="34" charset="0"/>
                  </a:rPr>
                  <a:t>Major </a:t>
                </a:r>
                <a:r>
                  <a:rPr lang="de-CH" sz="2000" dirty="0" err="1">
                    <a:latin typeface="Calibri" pitchFamily="34" charset="0"/>
                  </a:rPr>
                  <a:t>issue</a:t>
                </a:r>
                <a:r>
                  <a:rPr lang="de-CH" sz="2000" dirty="0">
                    <a:latin typeface="Calibri" pitchFamily="34" charset="0"/>
                  </a:rPr>
                  <a:t>: all </a:t>
                </a:r>
                <a:r>
                  <a:rPr lang="de-CH" sz="2000" dirty="0" err="1">
                    <a:latin typeface="Calibri" pitchFamily="34" charset="0"/>
                  </a:rPr>
                  <a:t>individuals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that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still </a:t>
                </a:r>
                <a:r>
                  <a:rPr lang="de-CH" sz="2000" dirty="0" err="1">
                    <a:latin typeface="Calibri" pitchFamily="34" charset="0"/>
                  </a:rPr>
                  <a:t>alive</a:t>
                </a:r>
                <a:r>
                  <a:rPr lang="de-CH" sz="2000" dirty="0">
                    <a:latin typeface="Calibri" pitchFamily="34" charset="0"/>
                  </a:rPr>
                  <a:t>, but </a:t>
                </a:r>
                <a:r>
                  <a:rPr lang="de-CH" sz="2000" b="1" dirty="0">
                    <a:latin typeface="Calibri" pitchFamily="34" charset="0"/>
                  </a:rPr>
                  <a:t>not </a:t>
                </a:r>
                <a:r>
                  <a:rPr lang="de-CH" sz="2000" b="1" dirty="0" err="1">
                    <a:latin typeface="Calibri" pitchFamily="34" charset="0"/>
                  </a:rPr>
                  <a:t>seen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Wingdings" panose="05000000000000000000" pitchFamily="2" charset="2"/>
                  </a:rPr>
                  <a:t>are</a:t>
                </a:r>
                <a:r>
                  <a:rPr lang="de-CH" sz="2000" dirty="0">
                    <a:latin typeface="Calibri" pitchFamily="34" charset="0"/>
                    <a:sym typeface="Wingdings" panose="05000000000000000000" pitchFamily="2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counted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dead</a:t>
                </a:r>
                <a:endParaRPr lang="de-CH" sz="2000" b="1" dirty="0">
                  <a:latin typeface="Calibri" pitchFamily="34" charset="0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Ignoring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imperfect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detection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leads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underestimating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Typically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do not </a:t>
                </a:r>
                <a:r>
                  <a:rPr lang="de-CH" sz="2000" dirty="0" err="1">
                    <a:latin typeface="Calibri" pitchFamily="34" charset="0"/>
                  </a:rPr>
                  <a:t>know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only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・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is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probability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be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estimated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&amp;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distinguished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from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survival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≥</m:t>
                    </m:r>
                  </m:oMath>
                </a14:m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3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occasions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Thus,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collect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capture-recapture</a:t>
                </a:r>
                <a:r>
                  <a:rPr lang="de-CH" sz="2000" b="1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data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: individual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capture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/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encounter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histories</a:t>
                </a: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934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blipFill>
                <a:blip r:embed="rId6"/>
                <a:stretch>
                  <a:fillRect l="-741" t="-685" r="-593" b="-41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254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99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6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327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product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. 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lnSpc>
                <a:spcPct val="150000"/>
              </a:lnSpc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82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373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product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. 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Consequently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&lt;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unless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 = 1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lnSpc>
                <a:spcPct val="150000"/>
              </a:lnSpc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79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46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product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. 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Consequently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&lt;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unless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 = 1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de-CH" sz="2000" dirty="0">
                <a:latin typeface="Calibri" pitchFamily="34" charset="0"/>
              </a:rPr>
              <a:t>Note: Combine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recoveries</a:t>
            </a:r>
            <a:r>
              <a:rPr lang="de-CH" sz="2000" dirty="0">
                <a:latin typeface="Calibri" pitchFamily="34" charset="0"/>
              </a:rPr>
              <a:t> (</a:t>
            </a:r>
            <a:r>
              <a:rPr lang="de-CH" sz="2000" dirty="0" err="1">
                <a:latin typeface="Calibri" pitchFamily="34" charset="0"/>
              </a:rPr>
              <a:t>Lebreton</a:t>
            </a:r>
            <a:r>
              <a:rPr lang="de-CH" sz="2000" dirty="0">
                <a:latin typeface="Calibri" pitchFamily="34" charset="0"/>
              </a:rPr>
              <a:t> et al. 1999),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spatial</a:t>
            </a:r>
            <a:r>
              <a:rPr lang="de-CH" sz="2000" dirty="0">
                <a:latin typeface="Calibri" pitchFamily="34" charset="0"/>
              </a:rPr>
              <a:t> (</a:t>
            </a:r>
            <a:r>
              <a:rPr lang="de-CH" sz="2000" dirty="0" err="1">
                <a:latin typeface="Calibri" pitchFamily="34" charset="0"/>
              </a:rPr>
              <a:t>Gilroy</a:t>
            </a:r>
            <a:r>
              <a:rPr lang="de-CH" sz="2000" dirty="0">
                <a:latin typeface="Calibri" pitchFamily="34" charset="0"/>
              </a:rPr>
              <a:t> et al. 2012, Schaub &amp; </a:t>
            </a:r>
            <a:r>
              <a:rPr lang="de-CH" sz="2000" dirty="0" err="1">
                <a:latin typeface="Calibri" pitchFamily="34" charset="0"/>
              </a:rPr>
              <a:t>Royle</a:t>
            </a:r>
            <a:r>
              <a:rPr lang="de-CH" sz="2000" dirty="0">
                <a:latin typeface="Calibri" pitchFamily="34" charset="0"/>
              </a:rPr>
              <a:t> 2014)</a:t>
            </a:r>
          </a:p>
          <a:p>
            <a:pPr marL="0" indent="0" eaLnBrk="1" hangingPunct="1">
              <a:lnSpc>
                <a:spcPct val="150000"/>
              </a:lnSpc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52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1891287"/>
            <a:chOff x="517525" y="2219233"/>
            <a:chExt cx="8245475" cy="226954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22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61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3737946"/>
            <a:chOff x="517525" y="2219233"/>
            <a:chExt cx="8245475" cy="448553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448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Homeogeneity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81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4199611"/>
            <a:chOff x="517525" y="2219233"/>
            <a:chExt cx="8245475" cy="5039532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503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Homeogeneity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de-CH" sz="2000" dirty="0">
                  <a:latin typeface="Calibri" pitchFamily="34" charset="0"/>
                </a:rPr>
                <a:t>Note: </a:t>
              </a:r>
              <a:r>
                <a:rPr lang="de-CH" sz="2000" dirty="0" err="1">
                  <a:latin typeface="Calibri" pitchFamily="34" charset="0"/>
                </a:rPr>
                <a:t>Use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goodness</a:t>
              </a:r>
              <a:r>
                <a:rPr lang="de-CH" sz="2000" dirty="0">
                  <a:latin typeface="Calibri" pitchFamily="34" charset="0"/>
                </a:rPr>
                <a:t>-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-fit </a:t>
              </a:r>
              <a:r>
                <a:rPr lang="de-CH" sz="2000" dirty="0" err="1">
                  <a:latin typeface="Calibri" pitchFamily="34" charset="0"/>
                </a:rPr>
                <a:t>tests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assess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assumptions</a:t>
              </a:r>
              <a:r>
                <a:rPr lang="de-CH" sz="2000" dirty="0">
                  <a:latin typeface="Calibri" pitchFamily="34" charset="0"/>
                </a:rPr>
                <a:t> (Pradel et al. 2005) 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590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: CJS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</a:t>
            </a:r>
            <a:endParaRPr lang="de-CH" b="1" dirty="0">
              <a:latin typeface="Calibri" pitchFamily="34" charset="0"/>
            </a:endParaRPr>
          </a:p>
        </p:txBody>
      </p:sp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B956301A-CC0C-B748-9075-80D9FEED3B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38881"/>
              </p:ext>
            </p:extLst>
          </p:nvPr>
        </p:nvGraphicFramePr>
        <p:xfrm>
          <a:off x="6176326" y="1971344"/>
          <a:ext cx="1568452" cy="2585724"/>
        </p:xfrm>
        <a:graphic>
          <a:graphicData uri="http://schemas.openxmlformats.org/drawingml/2006/table">
            <a:tbl>
              <a:tblPr/>
              <a:tblGrid>
                <a:gridCol w="784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4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itchFamily="18" charset="2"/>
                        </a:rPr>
                        <a:t>last </a:t>
                      </a: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sym typeface="Symbol" pitchFamily="18" charset="2"/>
                        </a:rPr>
                        <a:t>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18" charset="2"/>
                      </a:endParaRP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Dev</a:t>
                      </a:r>
                      <a:endParaRPr kumimoji="0" lang="fr-FR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0.73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0.59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0.53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0.35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670.27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673FC0CF-D9B8-CF43-A911-CAF606E00289}"/>
              </a:ext>
            </a:extLst>
          </p:cNvPr>
          <p:cNvGrpSpPr/>
          <p:nvPr/>
        </p:nvGrpSpPr>
        <p:grpSpPr>
          <a:xfrm>
            <a:off x="136311" y="1066156"/>
            <a:ext cx="6017895" cy="4144962"/>
            <a:chOff x="3164840" y="1557338"/>
            <a:chExt cx="6017895" cy="4144962"/>
          </a:xfrm>
        </p:grpSpPr>
        <p:pic>
          <p:nvPicPr>
            <p:cNvPr id="5" name="Picture 2" descr="phi6">
              <a:extLst>
                <a:ext uri="{FF2B5EF4-FFF2-40B4-BE49-F238E27FC236}">
                  <a16:creationId xmlns:a16="http://schemas.microsoft.com/office/drawing/2014/main" id="{707CD9B8-D947-0C46-B10B-E2889FEF5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557338"/>
              <a:ext cx="4740275" cy="414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5">
              <a:extLst>
                <a:ext uri="{FF2B5EF4-FFF2-40B4-BE49-F238E27FC236}">
                  <a16:creationId xmlns:a16="http://schemas.microsoft.com/office/drawing/2014/main" id="{262C61A9-4502-EE40-8376-4C39DB0C9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4988" y="5157788"/>
              <a:ext cx="10277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last </a:t>
              </a:r>
              <a:r>
                <a:rPr lang="fr-FR" altLang="en-US" sz="2400" dirty="0">
                  <a:latin typeface="Symbol" pitchFamily="2" charset="2"/>
                </a:rPr>
                <a:t>f</a:t>
              </a:r>
              <a:endParaRPr lang="fr-FR" altLang="en-US" sz="2400" dirty="0"/>
            </a:p>
          </p:txBody>
        </p:sp>
        <p:sp>
          <p:nvSpPr>
            <p:cNvPr id="8" name="Text Box 26">
              <a:extLst>
                <a:ext uri="{FF2B5EF4-FFF2-40B4-BE49-F238E27FC236}">
                  <a16:creationId xmlns:a16="http://schemas.microsoft.com/office/drawing/2014/main" id="{0183EA36-28C6-8343-A21F-28BAC2CE7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91288" y="4591050"/>
              <a:ext cx="320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8E5B7ED5-AB42-7B47-82B5-B1EC45BA5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0838" y="4591050"/>
              <a:ext cx="3190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/>
                <a:t>+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73A0E664-9330-FA4F-A106-CA0F6973B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2175" y="4591050"/>
              <a:ext cx="320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/>
                <a:t>+</a:t>
              </a: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35AD0C43-4D83-0F47-8EEB-CAC6FFB72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8025" y="4437063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/>
                <a:t>+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2CAEC4DF-C8B0-384F-B710-CDFB0281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840" y="1856222"/>
              <a:ext cx="15214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1800" dirty="0" err="1"/>
                <a:t>deviance</a:t>
              </a:r>
              <a:endParaRPr lang="fr-F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4343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214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8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BE8197-C384-6940-B6BE-135AD5D7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35" y="4234543"/>
            <a:ext cx="2517824" cy="14187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23FF19-18DF-A048-9834-5C5890ED1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207404"/>
            <a:ext cx="6382488" cy="35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2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86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  <p:pic>
        <p:nvPicPr>
          <p:cNvPr id="205826" name="Picture 2">
            <a:extLst>
              <a:ext uri="{FF2B5EF4-FFF2-40B4-BE49-F238E27FC236}">
                <a16:creationId xmlns:a16="http://schemas.microsoft.com/office/drawing/2014/main" id="{06DD5CAD-7866-ED4C-B41E-FE7F84786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43" y="3046254"/>
            <a:ext cx="1628497" cy="24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084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0290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208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04800" y="1182688"/>
            <a:ext cx="4038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Compare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prior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posterior</a:t>
            </a:r>
            <a:endParaRPr lang="de-CH" sz="2000" dirty="0">
              <a:latin typeface="Calibri" pitchFamily="34" charset="0"/>
            </a:endParaRPr>
          </a:p>
          <a:p>
            <a:pPr marL="266700" lvl="1" indent="-266700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Prior </a:t>
            </a:r>
            <a:r>
              <a:rPr lang="de-CH" sz="2000" dirty="0" err="1">
                <a:latin typeface="Calibri" pitchFamily="34" charset="0"/>
              </a:rPr>
              <a:t>knowledge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identifiable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73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1154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>
                <a:latin typeface="Calibri" pitchFamily="34" charset="0"/>
              </a:rPr>
              <a:t>A FAIRE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TIME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temporal fixed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temporal random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temporal covariates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INDIVIDUAL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sex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individual random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BOTH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Time and group effects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651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2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76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976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>
                <a:latin typeface="Calibri" pitchFamily="34" charset="0"/>
              </a:rPr>
              <a:t>Bonus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70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9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12AAF9-DF96-6040-B175-6E30EA7C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15" y="-30480"/>
            <a:ext cx="660796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27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90"/>
            <a:ext cx="78638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Jolly-</a:t>
            </a:r>
            <a:r>
              <a:rPr lang="en-US" sz="2000" dirty="0" err="1">
                <a:latin typeface="Calibri" panose="020F0502020204030204" pitchFamily="34" charset="0"/>
              </a:rPr>
              <a:t>Seber</a:t>
            </a:r>
            <a:r>
              <a:rPr lang="en-US" sz="2000" dirty="0">
                <a:latin typeface="Calibri" panose="020F0502020204030204" pitchFamily="34" charset="0"/>
              </a:rPr>
              <a:t> model is </a:t>
            </a:r>
            <a:r>
              <a:rPr lang="en-US" sz="2000" i="1" dirty="0">
                <a:latin typeface="Calibri" panose="020F0502020204030204" pitchFamily="34" charset="0"/>
              </a:rPr>
              <a:t>unconditional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Estimation of </a:t>
            </a:r>
            <a:r>
              <a:rPr lang="en-US" sz="2000" i="1" dirty="0">
                <a:latin typeface="Calibri" panose="020F0502020204030204" pitchFamily="34" charset="0"/>
              </a:rPr>
              <a:t>recruitment</a:t>
            </a:r>
            <a:r>
              <a:rPr lang="en-US" sz="2000" dirty="0">
                <a:latin typeface="Calibri" panose="020F0502020204030204" pitchFamily="34" charset="0"/>
              </a:rPr>
              <a:t> and </a:t>
            </a:r>
            <a:r>
              <a:rPr lang="en-US" sz="2000" i="1" dirty="0">
                <a:latin typeface="Calibri" panose="020F0502020204030204" pitchFamily="34" charset="0"/>
              </a:rPr>
              <a:t>population size</a:t>
            </a:r>
            <a:r>
              <a:rPr lang="en-US" sz="2000" dirty="0">
                <a:latin typeface="Calibri" panose="020F0502020204030204" pitchFamily="34" charset="0"/>
              </a:rPr>
              <a:t> is possible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Requires an additional assumption (capture = recapture)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See chapter 10 in BPA book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1607820" y="2112010"/>
            <a:ext cx="304038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latin typeface="Calibri" panose="020F0502020204030204" pitchFamily="34" charset="0"/>
              </a:rPr>
              <a:t>conditional</a:t>
            </a:r>
            <a:endParaRPr lang="de-CH" sz="1600" i="1" dirty="0">
              <a:latin typeface="Calibri" panose="020F050202020403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482228" y="2141032"/>
            <a:ext cx="132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unconditional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0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2291" name="Text Box 10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2292" name="Text Box 12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12293" name="Text Box 13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17551" y="3276865"/>
            <a:ext cx="7542213" cy="1878542"/>
            <a:chOff x="452" y="2477"/>
            <a:chExt cx="4751" cy="1420"/>
          </a:xfrm>
        </p:grpSpPr>
        <p:sp>
          <p:nvSpPr>
            <p:cNvPr id="12295" name="Text Box 11"/>
            <p:cNvSpPr txBox="1">
              <a:spLocks noChangeArrowheads="1"/>
            </p:cNvSpPr>
            <p:nvPr/>
          </p:nvSpPr>
          <p:spPr bwMode="auto">
            <a:xfrm>
              <a:off x="460" y="2780"/>
              <a:ext cx="4743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>
                  <a:latin typeface="Courier New" pitchFamily="49" charset="0"/>
                </a:rPr>
                <a:t>	Recapture occ.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Release occ.	2		3	4	Never recaptured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1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2	-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3	-		-</a:t>
              </a:r>
            </a:p>
          </p:txBody>
        </p:sp>
        <p:sp>
          <p:nvSpPr>
            <p:cNvPr id="12296" name="Text Box 14"/>
            <p:cNvSpPr txBox="1">
              <a:spLocks noChangeArrowheads="1"/>
            </p:cNvSpPr>
            <p:nvPr/>
          </p:nvSpPr>
          <p:spPr bwMode="auto">
            <a:xfrm>
              <a:off x="452" y="2477"/>
              <a:ext cx="58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latin typeface="Calibri" pitchFamily="34" charset="0"/>
                </a:rPr>
                <a:t>m-array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3316" name="Text Box 1028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3317" name="Text Box 1029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3318" name="Text Box 1031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3319" name="Text Box 1032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0 1 0 0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1		2	0	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0	0	2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1	1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63575" y="856721"/>
            <a:ext cx="3546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Cell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m-array: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663576" y="1237086"/>
            <a:ext cx="82264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0" indent="-7620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 err="1">
                <a:latin typeface="Courier New" pitchFamily="49" charset="0"/>
              </a:rPr>
              <a:t>Recapture</a:t>
            </a:r>
            <a:r>
              <a:rPr lang="de-CH" sz="1800" dirty="0">
                <a:latin typeface="Courier New" pitchFamily="49" charset="0"/>
              </a:rPr>
              <a:t> </a:t>
            </a:r>
            <a:r>
              <a:rPr lang="de-CH" sz="1800" dirty="0" err="1">
                <a:latin typeface="Courier New" pitchFamily="49" charset="0"/>
              </a:rPr>
              <a:t>occ</a:t>
            </a:r>
            <a:r>
              <a:rPr lang="de-CH" sz="1800" dirty="0">
                <a:latin typeface="Courier New" pitchFamily="49" charset="0"/>
              </a:rPr>
              <a:t>.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Rel.	2	3	4		Never</a:t>
            </a:r>
          </a:p>
          <a:p>
            <a:pPr eaLnBrk="1" hangingPunct="1"/>
            <a:endParaRPr lang="de-CH" sz="1800" dirty="0">
              <a:latin typeface="Courier New" pitchFamily="49" charset="0"/>
            </a:endParaRPr>
          </a:p>
          <a:p>
            <a:pPr eaLnBrk="1" hangingPunct="1">
              <a:buFontTx/>
              <a:buAutoNum type="arabicPlain"/>
            </a:pP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</a:p>
          <a:p>
            <a:pPr eaLnBrk="1" hangingPunct="1">
              <a:buFontTx/>
              <a:buAutoNum type="arabicPlain"/>
            </a:pPr>
            <a:endParaRPr lang="de-CH" sz="1800" baseline="-25000" dirty="0">
              <a:latin typeface="Courier New" pitchFamily="49" charset="0"/>
            </a:endParaRPr>
          </a:p>
          <a:p>
            <a:pPr eaLnBrk="1" hangingPunct="1">
              <a:buFontTx/>
              <a:buAutoNum type="arabicPlain" startAt="2"/>
            </a:pPr>
            <a:r>
              <a:rPr lang="de-CH" sz="1800" dirty="0">
                <a:latin typeface="Courier New" pitchFamily="49" charset="0"/>
              </a:rPr>
              <a:t>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</a:p>
          <a:p>
            <a:pPr eaLnBrk="1" hangingPunct="1">
              <a:buFontTx/>
              <a:buAutoNum type="arabicPlain" startAt="2"/>
            </a:pPr>
            <a:endParaRPr lang="de-CH" sz="1800" dirty="0">
              <a:latin typeface="Courier New" pitchFamily="49" charset="0"/>
            </a:endParaRP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3	-	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9288" y="3685647"/>
            <a:ext cx="8037512" cy="1821657"/>
            <a:chOff x="409" y="2786"/>
            <a:chExt cx="5063" cy="1377"/>
          </a:xfrm>
        </p:grpSpPr>
        <p:sp>
          <p:nvSpPr>
            <p:cNvPr id="18438" name="Text Box 8"/>
            <p:cNvSpPr txBox="1">
              <a:spLocks noChangeArrowheads="1"/>
            </p:cNvSpPr>
            <p:nvPr/>
          </p:nvSpPr>
          <p:spPr bwMode="auto">
            <a:xfrm>
              <a:off x="409" y="2786"/>
              <a:ext cx="180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 err="1">
                  <a:latin typeface="Calibri" pitchFamily="34" charset="0"/>
                </a:rPr>
                <a:t>Likelihood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the</a:t>
              </a:r>
              <a:r>
                <a:rPr lang="de-CH" sz="2000" dirty="0">
                  <a:latin typeface="Calibri" pitchFamily="34" charset="0"/>
                </a:rPr>
                <a:t> m-array:</a:t>
              </a:r>
            </a:p>
          </p:txBody>
        </p:sp>
        <p:graphicFrame>
          <p:nvGraphicFramePr>
            <p:cNvPr id="18439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761521"/>
                </p:ext>
              </p:extLst>
            </p:nvPr>
          </p:nvGraphicFramePr>
          <p:xfrm>
            <a:off x="473" y="3090"/>
            <a:ext cx="135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08" name="Equation" r:id="rId4" imgW="1587240" imgH="253800" progId="Equation.DSMT4">
                    <p:embed/>
                  </p:oleObj>
                </mc:Choice>
                <mc:Fallback>
                  <p:oleObj name="Equation" r:id="rId4" imgW="1587240" imgH="25380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" y="3090"/>
                          <a:ext cx="1350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0" name="Text Box 10"/>
            <p:cNvSpPr txBox="1">
              <a:spLocks noChangeArrowheads="1"/>
            </p:cNvSpPr>
            <p:nvPr/>
          </p:nvSpPr>
          <p:spPr bwMode="auto">
            <a:xfrm>
              <a:off x="409" y="3349"/>
              <a:ext cx="5063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latin typeface="Calibri" pitchFamily="34" charset="0"/>
                </a:rPr>
                <a:t>where</a:t>
              </a:r>
              <a:r>
                <a:rPr lang="de-CH" sz="1600" dirty="0">
                  <a:latin typeface="Calibri" pitchFamily="34" charset="0"/>
                </a:rPr>
                <a:t> 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m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i="1" dirty="0">
                  <a:latin typeface="Calibri" pitchFamily="34" charset="0"/>
                </a:rPr>
                <a:t> = </a:t>
              </a:r>
              <a:r>
                <a:rPr lang="de-CH" sz="1600" i="1" dirty="0" err="1">
                  <a:latin typeface="Calibri" pitchFamily="34" charset="0"/>
                </a:rPr>
                <a:t>t</a:t>
              </a:r>
              <a:r>
                <a:rPr lang="de-CH" sz="1600" i="1" baseline="30000" dirty="0" err="1">
                  <a:latin typeface="Calibri" pitchFamily="34" charset="0"/>
                </a:rPr>
                <a:t>th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row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of</a:t>
              </a:r>
              <a:r>
                <a:rPr lang="de-CH" sz="1600" i="1" dirty="0">
                  <a:latin typeface="Calibri" pitchFamily="34" charset="0"/>
                </a:rPr>
                <a:t> m-array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q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cell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probabilities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the</a:t>
              </a:r>
              <a:r>
                <a:rPr lang="de-CH" sz="1600" dirty="0">
                  <a:latin typeface="Calibri" pitchFamily="34" charset="0"/>
                </a:rPr>
                <a:t> m-array </a:t>
              </a:r>
              <a:r>
                <a:rPr lang="de-CH" sz="1600" dirty="0" err="1">
                  <a:latin typeface="Calibri" pitchFamily="34" charset="0"/>
                </a:rPr>
                <a:t>for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  <a:p>
              <a:pPr eaLnBrk="1" hangingPunct="1"/>
              <a:r>
                <a:rPr lang="de-CH" sz="1600" i="1" dirty="0" err="1">
                  <a:latin typeface="Calibri" pitchFamily="34" charset="0"/>
                </a:rPr>
                <a:t>R</a:t>
              </a:r>
              <a:r>
                <a:rPr lang="de-CH" sz="1600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number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released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individuals</a:t>
              </a:r>
              <a:r>
                <a:rPr lang="de-CH" sz="1600" dirty="0">
                  <a:latin typeface="Calibri" pitchFamily="34" charset="0"/>
                </a:rPr>
                <a:t> at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4334" y="873443"/>
            <a:ext cx="84524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</a:rPr>
              <a:t>Several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Bayesian</a:t>
            </a:r>
            <a:r>
              <a:rPr lang="de-DE" sz="2000" dirty="0">
                <a:latin typeface="Calibri" panose="020F0502020204030204" pitchFamily="34" charset="0"/>
              </a:rPr>
              <a:t> GOF </a:t>
            </a:r>
            <a:r>
              <a:rPr lang="de-DE" sz="2000" dirty="0" err="1">
                <a:latin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possible</a:t>
            </a:r>
            <a:r>
              <a:rPr lang="de-DE" sz="2000" dirty="0">
                <a:latin typeface="Calibri" panose="020F0502020204030204" pitchFamily="34" charset="0"/>
              </a:rPr>
              <a:t> (</a:t>
            </a:r>
            <a:r>
              <a:rPr lang="de-DE" sz="2000" dirty="0" err="1">
                <a:latin typeface="Calibri" panose="020F0502020204030204" pitchFamily="34" charset="0"/>
              </a:rPr>
              <a:t>reviewed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Conn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i="1" dirty="0">
                <a:latin typeface="Calibri" panose="020F0502020204030204" pitchFamily="34" charset="0"/>
              </a:rPr>
              <a:t>et al.</a:t>
            </a:r>
            <a:r>
              <a:rPr lang="de-DE" sz="2000" dirty="0">
                <a:latin typeface="Calibri" panose="020F0502020204030204" pitchFamily="34" charset="0"/>
              </a:rPr>
              <a:t> 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b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Here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we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a </a:t>
            </a:r>
            <a:r>
              <a:rPr lang="de-CH" sz="2000" dirty="0" err="1">
                <a:latin typeface="Calibri" panose="020F0502020204030204" pitchFamily="34" charset="0"/>
              </a:rPr>
              <a:t>general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very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common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Bayesian</a:t>
            </a:r>
            <a:r>
              <a:rPr lang="de-CH" sz="2000" dirty="0">
                <a:latin typeface="Calibri" panose="020F0502020204030204" pitchFamily="34" charset="0"/>
              </a:rPr>
              <a:t> model-</a:t>
            </a:r>
            <a:r>
              <a:rPr lang="de-CH" sz="2000" dirty="0" err="1">
                <a:latin typeface="Calibri" panose="020F0502020204030204" pitchFamily="34" charset="0"/>
              </a:rPr>
              <a:t>checking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procedure</a:t>
            </a:r>
            <a:r>
              <a:rPr lang="de-CH" sz="2000" dirty="0">
                <a:latin typeface="Calibri" panose="020F0502020204030204" pitchFamily="34" charset="0"/>
              </a:rPr>
              <a:t>, </a:t>
            </a:r>
            <a:r>
              <a:rPr lang="de-CH" sz="2000" dirty="0" err="1">
                <a:latin typeface="Calibri" panose="020F0502020204030204" pitchFamily="34" charset="0"/>
              </a:rPr>
              <a:t>the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posterior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predictive</a:t>
            </a:r>
            <a:r>
              <a:rPr lang="de-CH" sz="2000" b="1" dirty="0">
                <a:latin typeface="Calibri" panose="020F0502020204030204" pitchFamily="34" charset="0"/>
              </a:rPr>
              <a:t> check</a:t>
            </a: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Calibri" panose="020F0502020204030204" pitchFamily="34" charset="0"/>
              </a:rPr>
              <a:t>In a </a:t>
            </a:r>
            <a:r>
              <a:rPr lang="de-CH" sz="2000" dirty="0" err="1">
                <a:latin typeface="Calibri" panose="020F0502020204030204" pitchFamily="34" charset="0"/>
              </a:rPr>
              <a:t>nutshell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Quantify how different the </a:t>
            </a:r>
            <a:r>
              <a:rPr lang="en-US" sz="2000" b="1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data is compared to what we </a:t>
            </a:r>
            <a:r>
              <a:rPr lang="en-US" sz="2000" b="1" i="1" dirty="0">
                <a:latin typeface="Calibri" panose="020F0502020204030204" pitchFamily="34" charset="0"/>
              </a:rPr>
              <a:t>expect </a:t>
            </a:r>
            <a:r>
              <a:rPr lang="en-US" sz="2000" dirty="0">
                <a:latin typeface="Calibri" panose="020F0502020204030204" pitchFamily="34" charset="0"/>
              </a:rPr>
              <a:t>from the estimated parameters [measure of </a:t>
            </a:r>
            <a:r>
              <a:rPr lang="en-US" sz="2000" b="1" dirty="0">
                <a:latin typeface="Calibri" panose="020F0502020204030204" pitchFamily="34" charset="0"/>
              </a:rPr>
              <a:t>discrepancy</a:t>
            </a:r>
            <a:r>
              <a:rPr lang="en-US" sz="2000" dirty="0">
                <a:latin typeface="Calibri" panose="020F0502020204030204" pitchFamily="34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To assess how “bad” or “good” that difference is, compare to the same measure of discrepancy obtained for ideal data </a:t>
            </a:r>
            <a:r>
              <a:rPr lang="en-US" sz="2000" b="1" i="1" dirty="0">
                <a:latin typeface="Calibri" panose="020F0502020204030204" pitchFamily="34" charset="0"/>
              </a:rPr>
              <a:t>simulated </a:t>
            </a:r>
            <a:r>
              <a:rPr lang="en-US" sz="2000" dirty="0">
                <a:latin typeface="Calibri" panose="020F0502020204030204" pitchFamily="34" charset="0"/>
              </a:rPr>
              <a:t>from the estimated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This double comparison is done for each sample of the MCMC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Generally straightforward to implement in BUGS or in R after the analysis (from the MCMC chains)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804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4334" y="1603376"/>
            <a:ext cx="846010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At each MCMC iteration 𝑡: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</a:t>
            </a:r>
            <a:r>
              <a:rPr lang="en-US" sz="2000" b="1" dirty="0">
                <a:latin typeface="Calibri" panose="020F0502020204030204" pitchFamily="34" charset="0"/>
              </a:rPr>
              <a:t>discrepancy statistic </a:t>
            </a:r>
            <a:r>
              <a:rPr lang="en-US" sz="2000" dirty="0">
                <a:latin typeface="Calibri" panose="020F0502020204030204" pitchFamily="34" charset="0"/>
              </a:rPr>
              <a:t>𝐷(𝑥;𝑒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some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observed data </a:t>
            </a:r>
            <a:r>
              <a:rPr lang="en-US" sz="2000" dirty="0">
                <a:latin typeface="Calibri" panose="020F0502020204030204" pitchFamily="34" charset="0"/>
              </a:rPr>
              <a:t>𝒙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 (based on the MCMC chain values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Generate a new data set 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from the fitted model (using the MCMC chain value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discrepancy statistic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the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simulated data </a:t>
            </a:r>
            <a:r>
              <a:rPr lang="en-US" sz="2000" dirty="0">
                <a:latin typeface="Calibri" panose="020F0502020204030204" pitchFamily="34" charset="0"/>
              </a:rPr>
              <a:t>𝒙</a:t>
            </a:r>
            <a:r>
              <a:rPr lang="en-US" sz="2000" baseline="-25000" dirty="0">
                <a:latin typeface="Calibri" panose="020F0502020204030204" pitchFamily="34" charset="0"/>
              </a:rPr>
              <a:t>𝒕</a:t>
            </a:r>
            <a:r>
              <a:rPr lang="en-US" sz="2000" dirty="0">
                <a:latin typeface="Calibri" panose="020F0502020204030204" pitchFamily="34" charset="0"/>
              </a:rPr>
              <a:t>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4335" y="1095375"/>
            <a:ext cx="237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Basic </a:t>
            </a:r>
            <a:r>
              <a:rPr lang="de-CH" b="1" dirty="0" err="1">
                <a:latin typeface="Calibri" panose="020F0502020204030204" pitchFamily="34" charset="0"/>
              </a:rPr>
              <a:t>algorithm</a:t>
            </a:r>
            <a:r>
              <a:rPr lang="de-CH" b="1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9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7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59081" y="974452"/>
            <a:ext cx="660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Then, use the values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check the fit…</a:t>
            </a:r>
            <a:endParaRPr lang="de-CH" sz="2000" b="1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9080" y="1428750"/>
            <a:ext cx="55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1) ...graphically: scatterplot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259081" y="4211955"/>
            <a:ext cx="819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2) …numerically by calculating a </a:t>
            </a:r>
            <a:r>
              <a:rPr lang="en-US" sz="2000" b="1" dirty="0">
                <a:latin typeface="Calibri" panose="020F0502020204030204" pitchFamily="34" charset="0"/>
              </a:rPr>
              <a:t>Bayesian p-value </a:t>
            </a:r>
            <a:r>
              <a:rPr lang="en-US" sz="2000" dirty="0">
                <a:latin typeface="Calibri" panose="020F0502020204030204" pitchFamily="34" charset="0"/>
              </a:rPr>
              <a:t>= proportion of times that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&lt;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0.5: good fit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 or 1: suggests doubtful fit</a:t>
            </a:r>
            <a:endParaRPr lang="de-CH" sz="2000" dirty="0">
              <a:latin typeface="Calibri" panose="020F0502020204030204" pitchFamily="34" charset="0"/>
            </a:endParaRP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7" y="1956594"/>
            <a:ext cx="2695651" cy="20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95996" y="241650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No evidence of lack of fit if ~½ points above and </a:t>
            </a:r>
          </a:p>
          <a:p>
            <a:r>
              <a:rPr lang="de-CH" sz="1600" dirty="0">
                <a:latin typeface="Calibri" panose="020F0502020204030204" pitchFamily="34" charset="0"/>
              </a:rPr>
              <a:t>~½ </a:t>
            </a:r>
            <a:r>
              <a:rPr lang="de-CH" sz="1600" dirty="0" err="1">
                <a:latin typeface="Calibri" panose="020F0502020204030204" pitchFamily="34" charset="0"/>
              </a:rPr>
              <a:t>below</a:t>
            </a:r>
            <a:r>
              <a:rPr lang="de-CH" sz="1600" dirty="0">
                <a:latin typeface="Calibri" panose="020F0502020204030204" pitchFamily="34" charset="0"/>
              </a:rPr>
              <a:t> a 1:1 </a:t>
            </a:r>
            <a:r>
              <a:rPr lang="de-CH" sz="1600" dirty="0" err="1">
                <a:latin typeface="Calibri" panose="020F0502020204030204" pitchFamily="34" charset="0"/>
              </a:rPr>
              <a:t>line</a:t>
            </a:r>
            <a:endParaRPr lang="de-CH" sz="1600" dirty="0">
              <a:latin typeface="Calibri" panose="020F050202020403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851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34341" y="947147"/>
            <a:ext cx="67669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On what response to define </a:t>
            </a:r>
            <a:r>
              <a:rPr lang="en-US" sz="2000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and </a:t>
            </a:r>
            <a:r>
              <a:rPr lang="en-US" sz="2000" i="1" dirty="0">
                <a:latin typeface="Calibri" panose="020F0502020204030204" pitchFamily="34" charset="0"/>
              </a:rPr>
              <a:t>expected </a:t>
            </a:r>
            <a:r>
              <a:rPr lang="en-US" sz="2000" dirty="0">
                <a:latin typeface="Calibri" panose="020F0502020204030204" pitchFamily="34" charset="0"/>
              </a:rPr>
              <a:t>values?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Not on binary responses (i.e. detection histories) themselves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Use some aggregating: </a:t>
            </a:r>
            <a:r>
              <a:rPr lang="en-US" sz="2000" b="1" dirty="0">
                <a:latin typeface="Calibri" panose="020F0502020204030204" pitchFamily="34" charset="0"/>
              </a:rPr>
              <a:t>m-array in CR data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3860" y="2344738"/>
            <a:ext cx="838962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CH" sz="2000" dirty="0" err="1">
                <a:latin typeface="Calibri" panose="020F0502020204030204" pitchFamily="34" charset="0"/>
              </a:rPr>
              <a:t>What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measure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of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discrepancy</a:t>
            </a:r>
            <a:r>
              <a:rPr lang="de-CH" sz="2000" dirty="0">
                <a:latin typeface="Calibri" panose="020F0502020204030204" pitchFamily="34" charset="0"/>
              </a:rPr>
              <a:t>?</a:t>
            </a:r>
          </a:p>
          <a:p>
            <a:pPr marL="266700" indent="-26670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•	Different </a:t>
            </a:r>
            <a:r>
              <a:rPr lang="de-CH" sz="2000" dirty="0" err="1">
                <a:latin typeface="Calibri" panose="020F0502020204030204" pitchFamily="34" charset="0"/>
              </a:rPr>
              <a:t>options</a:t>
            </a:r>
            <a:r>
              <a:rPr lang="de-CH" sz="2000" dirty="0">
                <a:latin typeface="Calibri" panose="020F0502020204030204" pitchFamily="34" charset="0"/>
              </a:rPr>
              <a:t>, e.g.</a:t>
            </a:r>
          </a:p>
          <a:p>
            <a:pPr defTabSz="89535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Pearson </a:t>
            </a:r>
            <a:r>
              <a:rPr lang="de-CH" sz="2000" b="1" dirty="0" err="1">
                <a:latin typeface="Calibri" panose="020F0502020204030204" pitchFamily="34" charset="0"/>
              </a:rPr>
              <a:t>chi-squared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Freeman-</a:t>
            </a:r>
            <a:r>
              <a:rPr lang="de-CH" sz="2000" b="1" dirty="0" err="1">
                <a:latin typeface="Calibri" panose="020F0502020204030204" pitchFamily="34" charset="0"/>
              </a:rPr>
              <a:t>Tukey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 marL="266700" indent="-266700"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Different measures sensible to different kinds of lack of fit; resulting P-values may differ substantially</a:t>
            </a:r>
          </a:p>
          <a:p>
            <a:pPr>
              <a:spcBef>
                <a:spcPts val="600"/>
              </a:spcBef>
              <a:tabLst>
                <a:tab pos="266700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•	Normally assess some global measure of lack of fit; can also assess 	particular features of the model (e.g. extreme values)</a:t>
            </a:r>
          </a:p>
          <a:p>
            <a:endParaRPr lang="de-CH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32353"/>
              </p:ext>
            </p:extLst>
          </p:nvPr>
        </p:nvGraphicFramePr>
        <p:xfrm>
          <a:off x="6210300" y="2504281"/>
          <a:ext cx="1606792" cy="5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08" name="Equation" r:id="rId4" imgW="1447560" imgH="495000" progId="Equation.DSMT4">
                  <p:embed/>
                </p:oleObj>
              </mc:Choice>
              <mc:Fallback>
                <p:oleObj name="Equation" r:id="rId4" imgW="14475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0300" y="2504281"/>
                        <a:ext cx="1606792" cy="5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1009"/>
              </p:ext>
            </p:extLst>
          </p:nvPr>
        </p:nvGraphicFramePr>
        <p:xfrm>
          <a:off x="6210301" y="3176323"/>
          <a:ext cx="1865585" cy="45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09" name="Equation" r:id="rId6" imgW="1650960" imgH="406080" progId="Equation.DSMT4">
                  <p:embed/>
                </p:oleObj>
              </mc:Choice>
              <mc:Fallback>
                <p:oleObj name="Equation" r:id="rId6" imgW="1650960" imgH="40608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1" y="3176323"/>
                        <a:ext cx="1865585" cy="45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mit Pfeil 10"/>
          <p:cNvCxnSpPr/>
          <p:nvPr/>
        </p:nvCxnSpPr>
        <p:spPr>
          <a:xfrm flipV="1">
            <a:off x="4678680" y="2833688"/>
            <a:ext cx="1455421" cy="4505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4191000" y="3389315"/>
            <a:ext cx="1943100" cy="30638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894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19100" y="1109389"/>
            <a:ext cx="803148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Implicitly depend on priors</a:t>
            </a: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Bayesian P-values have been </a:t>
            </a:r>
            <a:r>
              <a:rPr lang="en-US" sz="2000" dirty="0" err="1">
                <a:latin typeface="Calibri" panose="020F0502020204030204" pitchFamily="34" charset="0"/>
              </a:rPr>
              <a:t>criticised</a:t>
            </a:r>
            <a:endParaRPr lang="en-US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They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data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twice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defTabSz="809625"/>
            <a:r>
              <a:rPr lang="en-US" sz="2000" dirty="0">
                <a:latin typeface="Calibri" panose="020F0502020204030204" pitchFamily="34" charset="0"/>
              </a:rPr>
              <a:t>	simulate data; compare them to these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Not clear what values represent a good fit </a:t>
            </a:r>
          </a:p>
          <a:p>
            <a:endParaRPr lang="de-CH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Descriptive only! (not for model selection)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07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14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5172</Words>
  <Application>Microsoft Macintosh PowerPoint</Application>
  <PresentationFormat>Affichage à l'écran (16:10)</PresentationFormat>
  <Paragraphs>802</Paragraphs>
  <Slides>82</Slides>
  <Notes>60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Symbol</vt:lpstr>
      <vt:lpstr>Times New Roman</vt:lpstr>
      <vt:lpstr>Verdana</vt:lpstr>
      <vt:lpstr>Default Design</vt:lpstr>
      <vt:lpstr>Equation</vt:lpstr>
      <vt:lpstr>Bayesian integrated population modeling using JAGS  Estimation of survival probabilities using capture-recapture data       </vt:lpstr>
      <vt:lpstr>Présentation PowerPoint</vt:lpstr>
      <vt:lpstr>Présentation PowerPoint</vt:lpstr>
      <vt:lpstr>It is fairly easy to estimate survival, or is it?</vt:lpstr>
      <vt:lpstr>It is fairly easy to estimate survival, or is it?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912</cp:revision>
  <cp:lastPrinted>2002-12-02T08:17:39Z</cp:lastPrinted>
  <dcterms:created xsi:type="dcterms:W3CDTF">2002-07-08T11:29:57Z</dcterms:created>
  <dcterms:modified xsi:type="dcterms:W3CDTF">2020-11-21T12:38:48Z</dcterms:modified>
</cp:coreProperties>
</file>